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3" r:id="rId12"/>
    <p:sldId id="274" r:id="rId13"/>
    <p:sldId id="268" r:id="rId14"/>
    <p:sldId id="267" r:id="rId15"/>
    <p:sldId id="269" r:id="rId16"/>
    <p:sldId id="270" r:id="rId17"/>
    <p:sldId id="271" r:id="rId18"/>
    <p:sldId id="272"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84" autoAdjust="0"/>
    <p:restoredTop sz="94660"/>
  </p:normalViewPr>
  <p:slideViewPr>
    <p:cSldViewPr snapToGrid="0">
      <p:cViewPr varScale="1">
        <p:scale>
          <a:sx n="86" d="100"/>
          <a:sy n="86" d="100"/>
        </p:scale>
        <p:origin x="62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DBB482-1522-44D1-ADD8-67D15B10A4E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48F73F77-771D-4FB7-9726-BAE84044AA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21C4A04F-4960-4244-AAEB-473A1BC59610}"/>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5" name="Marcador de pie de página 4">
            <a:extLst>
              <a:ext uri="{FF2B5EF4-FFF2-40B4-BE49-F238E27FC236}">
                <a16:creationId xmlns:a16="http://schemas.microsoft.com/office/drawing/2014/main" id="{2F6196C0-C288-4C5D-B17A-6BE6DAF5D237}"/>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CEEACEEF-34FE-494F-B9FE-7957977A27F2}"/>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2031939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72ACD-4BEB-4740-8051-070668208D1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C7AFE0E-9025-49EC-9641-338618630D6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67D1FD3-0C11-475C-A7BD-27A5BF0E2993}"/>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5" name="Marcador de pie de página 4">
            <a:extLst>
              <a:ext uri="{FF2B5EF4-FFF2-40B4-BE49-F238E27FC236}">
                <a16:creationId xmlns:a16="http://schemas.microsoft.com/office/drawing/2014/main" id="{3BD6ABB5-5F54-4C8A-8C48-7C6392BAAEAA}"/>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4B58170-8CF4-4214-B67A-D99639F29FD1}"/>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204460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5530C3C-EFD0-450F-AE83-5584CA55694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D3FBB0E-EB78-4829-9AEF-B69B517A789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74E3C10-4767-4C9A-87C9-24F61ECBCF62}"/>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5" name="Marcador de pie de página 4">
            <a:extLst>
              <a:ext uri="{FF2B5EF4-FFF2-40B4-BE49-F238E27FC236}">
                <a16:creationId xmlns:a16="http://schemas.microsoft.com/office/drawing/2014/main" id="{9B16B6AE-1173-4B5A-AB79-EC6C46BEC621}"/>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48F3FAD-E056-4403-98C0-CC11B9CC2508}"/>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214534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D33CF1-5C2E-4058-91E3-1FDC6EB16E4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9C859D0-82DF-4EE5-B354-5583A3874A9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3BC4DA8-790F-4987-93B8-03199C8F50D2}"/>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5" name="Marcador de pie de página 4">
            <a:extLst>
              <a:ext uri="{FF2B5EF4-FFF2-40B4-BE49-F238E27FC236}">
                <a16:creationId xmlns:a16="http://schemas.microsoft.com/office/drawing/2014/main" id="{202D6C50-3683-4B52-9A0A-9102920AB930}"/>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80DA7675-9384-400D-BAE0-AB496B12E301}"/>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78797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BCE8D-C800-43DD-BDA3-42700AC5346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9466E9-8956-4904-9FB5-A717E884A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C4EBB91-FDF9-417D-B6C7-52176F675114}"/>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5" name="Marcador de pie de página 4">
            <a:extLst>
              <a:ext uri="{FF2B5EF4-FFF2-40B4-BE49-F238E27FC236}">
                <a16:creationId xmlns:a16="http://schemas.microsoft.com/office/drawing/2014/main" id="{D0C37D25-010A-4DD6-B2B9-34841770704A}"/>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700A47C-FF4A-49BC-AEB6-1B19501F5C30}"/>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30813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668773-FB4F-48F0-8323-84CFA9752A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426EC7-D494-45D2-86B3-1C30A4A8A16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928CA96-D151-460D-B7E6-51DD389997F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149E63D-9570-43D4-8792-DF0C5357A541}"/>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6" name="Marcador de pie de página 5">
            <a:extLst>
              <a:ext uri="{FF2B5EF4-FFF2-40B4-BE49-F238E27FC236}">
                <a16:creationId xmlns:a16="http://schemas.microsoft.com/office/drawing/2014/main" id="{97AEC680-95A4-426B-863E-72C0E184EB48}"/>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A50B1BA2-A805-4D3D-B307-60E897A5D9D8}"/>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3949563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255C94-5128-4A1E-9475-7C1F39DF396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6592A5-BC55-47BC-B78C-9CEE6C4200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FD221B5-2DE4-4746-BD60-1749D20FEB3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09F5E23-D4B7-4FDC-B94B-FDFAE7F94C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E964FC8-625B-4ECC-A631-ADDD6C8C5A1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9CFFB84-C0EB-4DD1-A85A-060F6642E9D7}"/>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8" name="Marcador de pie de página 7">
            <a:extLst>
              <a:ext uri="{FF2B5EF4-FFF2-40B4-BE49-F238E27FC236}">
                <a16:creationId xmlns:a16="http://schemas.microsoft.com/office/drawing/2014/main" id="{AD0B3335-1CB6-44B4-A2F5-93AB6126A3BE}"/>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A239F1FA-C10D-40C4-8F00-D35041E25088}"/>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265227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6416F4-85B8-46F9-8EF4-B0947FD1A95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E221675-8E74-4EA1-9799-CFCB959AB698}"/>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4" name="Marcador de pie de página 3">
            <a:extLst>
              <a:ext uri="{FF2B5EF4-FFF2-40B4-BE49-F238E27FC236}">
                <a16:creationId xmlns:a16="http://schemas.microsoft.com/office/drawing/2014/main" id="{0E9C0358-33A7-4FD5-8B01-A37BBBBCA0C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AE4C409F-DF9A-4386-AFE9-71F3B6A46EDB}"/>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272240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678482-FD7F-4243-9971-29B2D4669625}"/>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3" name="Marcador de pie de página 2">
            <a:extLst>
              <a:ext uri="{FF2B5EF4-FFF2-40B4-BE49-F238E27FC236}">
                <a16:creationId xmlns:a16="http://schemas.microsoft.com/office/drawing/2014/main" id="{F6CEED24-B858-47C2-A5ED-A3D85C532DDC}"/>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4FA6C0FB-5B37-4FE5-A7E3-98A93E6460A6}"/>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1362457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45017-F633-41CD-9CA0-E900D0B6E08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413BDEE-F376-4C8D-9BD7-562FDC19BA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CEBC5F09-32C1-4378-A230-25E39686C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D091848-E272-4224-A55F-7F7318A79EB9}"/>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6" name="Marcador de pie de página 5">
            <a:extLst>
              <a:ext uri="{FF2B5EF4-FFF2-40B4-BE49-F238E27FC236}">
                <a16:creationId xmlns:a16="http://schemas.microsoft.com/office/drawing/2014/main" id="{FEFF1AAC-B50D-4067-8795-6D838C415B4F}"/>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D781EC03-AB15-45DF-B5CC-FC28E1F5C236}"/>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101818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E868F-D503-4C06-AAD7-6728D978128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2A4A700-3032-47ED-A727-7AD788E795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E284491C-2C5B-4F60-B0FD-C22B20CFB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EC4309B-8B80-4BC4-895F-B825A48FAF43}"/>
              </a:ext>
            </a:extLst>
          </p:cNvPr>
          <p:cNvSpPr>
            <a:spLocks noGrp="1"/>
          </p:cNvSpPr>
          <p:nvPr>
            <p:ph type="dt" sz="half" idx="10"/>
          </p:nvPr>
        </p:nvSpPr>
        <p:spPr/>
        <p:txBody>
          <a:bodyPr/>
          <a:lstStyle/>
          <a:p>
            <a:fld id="{89328CC6-5991-4577-B971-538ED8B28B6F}" type="datetimeFigureOut">
              <a:rPr lang="es-CO" smtClean="0"/>
              <a:t>20/04/2020</a:t>
            </a:fld>
            <a:endParaRPr lang="es-CO" dirty="0"/>
          </a:p>
        </p:txBody>
      </p:sp>
      <p:sp>
        <p:nvSpPr>
          <p:cNvPr id="6" name="Marcador de pie de página 5">
            <a:extLst>
              <a:ext uri="{FF2B5EF4-FFF2-40B4-BE49-F238E27FC236}">
                <a16:creationId xmlns:a16="http://schemas.microsoft.com/office/drawing/2014/main" id="{05770EDB-5FA4-4C66-AAE6-E273026147F7}"/>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CA025703-AD94-4A0B-91E4-A4EF11B444EE}"/>
              </a:ext>
            </a:extLst>
          </p:cNvPr>
          <p:cNvSpPr>
            <a:spLocks noGrp="1"/>
          </p:cNvSpPr>
          <p:nvPr>
            <p:ph type="sldNum" sz="quarter" idx="12"/>
          </p:nvPr>
        </p:nvSpPr>
        <p:spPr/>
        <p:txBody>
          <a:bodyPr/>
          <a:lstStyle/>
          <a:p>
            <a:fld id="{371D7311-BBA3-40A7-9AF6-63A7458FEBED}" type="slidenum">
              <a:rPr lang="es-CO" smtClean="0"/>
              <a:t>‹Nº›</a:t>
            </a:fld>
            <a:endParaRPr lang="es-CO" dirty="0"/>
          </a:p>
        </p:txBody>
      </p:sp>
    </p:spTree>
    <p:extLst>
      <p:ext uri="{BB962C8B-B14F-4D97-AF65-F5344CB8AC3E}">
        <p14:creationId xmlns:p14="http://schemas.microsoft.com/office/powerpoint/2010/main" val="2065930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51DEB15-AB24-41E3-978D-FEA1A2511B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457CCEA-0057-4B15-93A3-683D3D6D97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2C17CF4-6614-4888-ADF8-5D6594DC6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28CC6-5991-4577-B971-538ED8B28B6F}" type="datetimeFigureOut">
              <a:rPr lang="es-CO" smtClean="0"/>
              <a:t>20/04/2020</a:t>
            </a:fld>
            <a:endParaRPr lang="es-CO" dirty="0"/>
          </a:p>
        </p:txBody>
      </p:sp>
      <p:sp>
        <p:nvSpPr>
          <p:cNvPr id="5" name="Marcador de pie de página 4">
            <a:extLst>
              <a:ext uri="{FF2B5EF4-FFF2-40B4-BE49-F238E27FC236}">
                <a16:creationId xmlns:a16="http://schemas.microsoft.com/office/drawing/2014/main" id="{55D343AC-42F0-4D69-9F69-6A9E0FEC9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AC1C8316-BAEA-4759-8427-03C23F4316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D7311-BBA3-40A7-9AF6-63A7458FEBED}" type="slidenum">
              <a:rPr lang="es-CO" smtClean="0"/>
              <a:t>‹Nº›</a:t>
            </a:fld>
            <a:endParaRPr lang="es-CO" dirty="0"/>
          </a:p>
        </p:txBody>
      </p:sp>
    </p:spTree>
    <p:extLst>
      <p:ext uri="{BB962C8B-B14F-4D97-AF65-F5344CB8AC3E}">
        <p14:creationId xmlns:p14="http://schemas.microsoft.com/office/powerpoint/2010/main" val="2142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ingsoftware.weebly.com/ciclo-de-vida-de-un-prototipo.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220E75-A176-47D6-AE52-59169EDB055E}"/>
              </a:ext>
            </a:extLst>
          </p:cNvPr>
          <p:cNvSpPr>
            <a:spLocks noGrp="1"/>
          </p:cNvSpPr>
          <p:nvPr>
            <p:ph type="ctrTitle"/>
          </p:nvPr>
        </p:nvSpPr>
        <p:spPr>
          <a:xfrm>
            <a:off x="965199" y="447741"/>
            <a:ext cx="4278623" cy="1645919"/>
          </a:xfrm>
        </p:spPr>
        <p:txBody>
          <a:bodyPr vert="horz" lIns="91440" tIns="45720" rIns="91440" bIns="45720" rtlCol="0" anchor="ctr">
            <a:normAutofit/>
          </a:bodyPr>
          <a:lstStyle/>
          <a:p>
            <a:pPr algn="l"/>
            <a:r>
              <a:rPr lang="en-US" sz="4000" b="1" kern="1200">
                <a:solidFill>
                  <a:schemeClr val="tx1"/>
                </a:solidFill>
                <a:latin typeface="+mj-lt"/>
                <a:ea typeface="+mj-ea"/>
                <a:cs typeface="+mj-cs"/>
              </a:rPr>
              <a:t>METODOLOGÍA DE PROTOTIPO</a:t>
            </a:r>
            <a:endParaRPr lang="en-US" sz="4000" b="1" kern="1200" dirty="0">
              <a:solidFill>
                <a:schemeClr val="tx1"/>
              </a:solidFill>
              <a:latin typeface="+mj-lt"/>
              <a:ea typeface="+mj-ea"/>
              <a:cs typeface="+mj-cs"/>
            </a:endParaRPr>
          </a:p>
        </p:txBody>
      </p:sp>
      <p:sp>
        <p:nvSpPr>
          <p:cNvPr id="20" name="Freeform: Shape 9">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827416"/>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Shape 13">
            <a:extLst>
              <a:ext uri="{FF2B5EF4-FFF2-40B4-BE49-F238E27FC236}">
                <a16:creationId xmlns:a16="http://schemas.microsoft.com/office/drawing/2014/main" id="{19D0EF7D-8D7F-4A18-A68B-92E2D448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825104"/>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lumMod val="85000"/>
              <a:lumOff val="15000"/>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17"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Subtítulo 2">
            <a:extLst>
              <a:ext uri="{FF2B5EF4-FFF2-40B4-BE49-F238E27FC236}">
                <a16:creationId xmlns:a16="http://schemas.microsoft.com/office/drawing/2014/main" id="{B9D8FB5B-C0F5-4049-8046-27768F2B00B9}"/>
              </a:ext>
            </a:extLst>
          </p:cNvPr>
          <p:cNvSpPr>
            <a:spLocks noGrp="1"/>
          </p:cNvSpPr>
          <p:nvPr>
            <p:ph type="subTitle" idx="1"/>
          </p:nvPr>
        </p:nvSpPr>
        <p:spPr>
          <a:xfrm>
            <a:off x="965199" y="2912937"/>
            <a:ext cx="4741917" cy="3093546"/>
          </a:xfrm>
        </p:spPr>
        <p:txBody>
          <a:bodyPr vert="horz" lIns="91440" tIns="45720" rIns="91440" bIns="45720" rtlCol="0">
            <a:normAutofit fontScale="85000" lnSpcReduction="20000"/>
          </a:bodyPr>
          <a:lstStyle/>
          <a:p>
            <a:pPr indent="-228600" algn="l">
              <a:buFont typeface="Arial" panose="020B0604020202020204" pitchFamily="34" charset="0"/>
              <a:buChar char="•"/>
            </a:pPr>
            <a:r>
              <a:rPr lang="en-US" sz="2000" dirty="0">
                <a:solidFill>
                  <a:schemeClr val="bg1"/>
                </a:solidFill>
              </a:rPr>
              <a:t>Cristian Camilo Ramírez Torres</a:t>
            </a:r>
          </a:p>
          <a:p>
            <a:pPr indent="-228600" algn="l">
              <a:buFont typeface="Arial" panose="020B0604020202020204" pitchFamily="34" charset="0"/>
              <a:buChar char="•"/>
            </a:pPr>
            <a:r>
              <a:rPr lang="en-US" sz="2000" dirty="0">
                <a:solidFill>
                  <a:schemeClr val="bg1"/>
                </a:solidFill>
              </a:rPr>
              <a:t>Edward Santiago Rodríguez López</a:t>
            </a:r>
          </a:p>
          <a:p>
            <a:pPr indent="-228600" algn="l">
              <a:buFont typeface="Arial" panose="020B0604020202020204" pitchFamily="34" charset="0"/>
              <a:buChar char="•"/>
            </a:pPr>
            <a:r>
              <a:rPr lang="en-US" sz="2000" dirty="0">
                <a:solidFill>
                  <a:schemeClr val="bg1"/>
                </a:solidFill>
              </a:rPr>
              <a:t>Gina Carolina Paz Romero</a:t>
            </a:r>
          </a:p>
          <a:p>
            <a:pPr indent="-228600" algn="l">
              <a:buFont typeface="Arial" panose="020B0604020202020204" pitchFamily="34" charset="0"/>
              <a:buChar char="•"/>
            </a:pPr>
            <a:r>
              <a:rPr lang="en-US" sz="2000" dirty="0">
                <a:solidFill>
                  <a:schemeClr val="bg1"/>
                </a:solidFill>
              </a:rPr>
              <a:t>Paula Andrea Ruiz Arias</a:t>
            </a:r>
          </a:p>
          <a:p>
            <a:pPr indent="-228600" algn="l">
              <a:buFont typeface="Arial" panose="020B0604020202020204" pitchFamily="34" charset="0"/>
              <a:buChar char="•"/>
            </a:pPr>
            <a:r>
              <a:rPr lang="en-US" sz="2000" dirty="0">
                <a:solidFill>
                  <a:schemeClr val="bg1"/>
                </a:solidFill>
              </a:rPr>
              <a:t>Adriana Camila Diaz Ballestas </a:t>
            </a:r>
          </a:p>
          <a:p>
            <a:pPr algn="l"/>
            <a:endParaRPr lang="en-US" sz="2000" dirty="0">
              <a:solidFill>
                <a:schemeClr val="bg1"/>
              </a:solidFill>
            </a:endParaRPr>
          </a:p>
          <a:p>
            <a:pPr algn="l"/>
            <a:endParaRPr lang="en-US" sz="2000" dirty="0">
              <a:solidFill>
                <a:schemeClr val="bg1"/>
              </a:solidFill>
            </a:endParaRPr>
          </a:p>
          <a:p>
            <a:pPr algn="l"/>
            <a:endParaRPr lang="en-US" sz="2000" dirty="0">
              <a:solidFill>
                <a:schemeClr val="bg1"/>
              </a:solidFill>
            </a:endParaRPr>
          </a:p>
          <a:p>
            <a:pPr algn="l"/>
            <a:endParaRPr lang="en-US" sz="2000" dirty="0">
              <a:solidFill>
                <a:schemeClr val="bg1"/>
              </a:solidFill>
            </a:endParaRPr>
          </a:p>
          <a:p>
            <a:pPr algn="l"/>
            <a:r>
              <a:rPr lang="en-US" sz="2000" dirty="0" err="1">
                <a:solidFill>
                  <a:schemeClr val="bg1"/>
                </a:solidFill>
              </a:rPr>
              <a:t>Fundamentos</a:t>
            </a:r>
            <a:r>
              <a:rPr lang="en-US" sz="2000" dirty="0">
                <a:solidFill>
                  <a:schemeClr val="bg1"/>
                </a:solidFill>
              </a:rPr>
              <a:t> de </a:t>
            </a:r>
            <a:r>
              <a:rPr lang="en-US" sz="2000" dirty="0" err="1">
                <a:solidFill>
                  <a:schemeClr val="bg1"/>
                </a:solidFill>
              </a:rPr>
              <a:t>construcción</a:t>
            </a:r>
            <a:r>
              <a:rPr lang="en-US" sz="2000" dirty="0">
                <a:solidFill>
                  <a:schemeClr val="bg1"/>
                </a:solidFill>
              </a:rPr>
              <a:t> de Software</a:t>
            </a:r>
          </a:p>
          <a:p>
            <a:pPr indent="-228600" algn="l">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405820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6DD5891-F241-4F8D-82CB-C0AE5BC62997}"/>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s-CO" sz="3200" dirty="0"/>
              <a:t>Refinamiento del prototipo </a:t>
            </a:r>
          </a:p>
        </p:txBody>
      </p:sp>
      <p:sp>
        <p:nvSpPr>
          <p:cNvPr id="3" name="Marcador de contenido 2">
            <a:extLst>
              <a:ext uri="{FF2B5EF4-FFF2-40B4-BE49-F238E27FC236}">
                <a16:creationId xmlns:a16="http://schemas.microsoft.com/office/drawing/2014/main" id="{2AEB5BAC-66EF-45CC-96A2-67DD23FF9E38}"/>
              </a:ext>
            </a:extLst>
          </p:cNvPr>
          <p:cNvSpPr>
            <a:spLocks noGrp="1"/>
          </p:cNvSpPr>
          <p:nvPr>
            <p:ph idx="1"/>
          </p:nvPr>
        </p:nvSpPr>
        <p:spPr>
          <a:xfrm>
            <a:off x="643468" y="2638043"/>
            <a:ext cx="3363974" cy="3415623"/>
          </a:xfrm>
        </p:spPr>
        <p:txBody>
          <a:bodyPr>
            <a:normAutofit/>
          </a:bodyPr>
          <a:lstStyle/>
          <a:p>
            <a:pPr marL="0" indent="0">
              <a:buNone/>
            </a:pPr>
            <a:r>
              <a:rPr lang="es-MX" sz="2000" dirty="0"/>
              <a:t>Es el proceso donde se implementan los cambios sugeridos por el cliente. </a:t>
            </a:r>
            <a:endParaRPr lang="es-CO" sz="2000" dirty="0"/>
          </a:p>
        </p:txBody>
      </p:sp>
      <p:pic>
        <p:nvPicPr>
          <p:cNvPr id="4" name="Imagen 3">
            <a:extLst>
              <a:ext uri="{FF2B5EF4-FFF2-40B4-BE49-F238E27FC236}">
                <a16:creationId xmlns:a16="http://schemas.microsoft.com/office/drawing/2014/main" id="{8FAE9AEF-C135-4F1A-BBD5-05F76EACAC4B}"/>
              </a:ext>
            </a:extLst>
          </p:cNvPr>
          <p:cNvPicPr>
            <a:picLocks noChangeAspect="1"/>
          </p:cNvPicPr>
          <p:nvPr/>
        </p:nvPicPr>
        <p:blipFill>
          <a:blip r:embed="rId2"/>
          <a:stretch>
            <a:fillRect/>
          </a:stretch>
        </p:blipFill>
        <p:spPr>
          <a:xfrm>
            <a:off x="5297763" y="1082662"/>
            <a:ext cx="6250769" cy="4531808"/>
          </a:xfrm>
          <a:prstGeom prst="rect">
            <a:avLst/>
          </a:prstGeom>
        </p:spPr>
      </p:pic>
    </p:spTree>
    <p:extLst>
      <p:ext uri="{BB962C8B-B14F-4D97-AF65-F5344CB8AC3E}">
        <p14:creationId xmlns:p14="http://schemas.microsoft.com/office/powerpoint/2010/main" val="12678844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2693E5E-8C2F-4936-8681-0D5E0A330417}"/>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s-CO" sz="2800"/>
              <a:t>Producto de ingeniería </a:t>
            </a:r>
          </a:p>
        </p:txBody>
      </p:sp>
      <p:sp>
        <p:nvSpPr>
          <p:cNvPr id="3" name="Marcador de contenido 2">
            <a:extLst>
              <a:ext uri="{FF2B5EF4-FFF2-40B4-BE49-F238E27FC236}">
                <a16:creationId xmlns:a16="http://schemas.microsoft.com/office/drawing/2014/main" id="{97C527F2-DF9C-49AA-8C94-0047B4303A04}"/>
              </a:ext>
            </a:extLst>
          </p:cNvPr>
          <p:cNvSpPr>
            <a:spLocks noGrp="1"/>
          </p:cNvSpPr>
          <p:nvPr>
            <p:ph idx="1"/>
          </p:nvPr>
        </p:nvSpPr>
        <p:spPr>
          <a:xfrm>
            <a:off x="643468" y="2638043"/>
            <a:ext cx="3363974" cy="3415623"/>
          </a:xfrm>
        </p:spPr>
        <p:txBody>
          <a:bodyPr>
            <a:normAutofit/>
          </a:bodyPr>
          <a:lstStyle/>
          <a:p>
            <a:pPr marL="0" indent="0">
              <a:buNone/>
            </a:pPr>
            <a:r>
              <a:rPr lang="es-CO" sz="2000"/>
              <a:t>En esta etapa final se muestra el producto final a los usuarios o el cliente</a:t>
            </a:r>
          </a:p>
          <a:p>
            <a:pPr marL="0" indent="0">
              <a:buNone/>
            </a:pPr>
            <a:endParaRPr lang="es-CO" sz="2000"/>
          </a:p>
        </p:txBody>
      </p:sp>
      <p:pic>
        <p:nvPicPr>
          <p:cNvPr id="4" name="Marcador de contenido 3">
            <a:extLst>
              <a:ext uri="{FF2B5EF4-FFF2-40B4-BE49-F238E27FC236}">
                <a16:creationId xmlns:a16="http://schemas.microsoft.com/office/drawing/2014/main" id="{26A8C0EB-A3F3-4A11-BB13-367F85BCCA83}"/>
              </a:ext>
            </a:extLst>
          </p:cNvPr>
          <p:cNvPicPr>
            <a:picLocks noChangeAspect="1"/>
          </p:cNvPicPr>
          <p:nvPr/>
        </p:nvPicPr>
        <p:blipFill>
          <a:blip r:embed="rId2"/>
          <a:stretch>
            <a:fillRect/>
          </a:stretch>
        </p:blipFill>
        <p:spPr>
          <a:xfrm>
            <a:off x="5167092" y="2780815"/>
            <a:ext cx="3577957" cy="3692407"/>
          </a:xfrm>
          <a:prstGeom prst="rect">
            <a:avLst/>
          </a:prstGeom>
        </p:spPr>
      </p:pic>
      <p:pic>
        <p:nvPicPr>
          <p:cNvPr id="5" name="Imagen 4">
            <a:extLst>
              <a:ext uri="{FF2B5EF4-FFF2-40B4-BE49-F238E27FC236}">
                <a16:creationId xmlns:a16="http://schemas.microsoft.com/office/drawing/2014/main" id="{6F00A5AF-3F32-4FE7-A4AB-9EF724D859D1}"/>
              </a:ext>
            </a:extLst>
          </p:cNvPr>
          <p:cNvPicPr>
            <a:picLocks noChangeAspect="1"/>
          </p:cNvPicPr>
          <p:nvPr/>
        </p:nvPicPr>
        <p:blipFill>
          <a:blip r:embed="rId3"/>
          <a:stretch>
            <a:fillRect/>
          </a:stretch>
        </p:blipFill>
        <p:spPr>
          <a:xfrm>
            <a:off x="7024908" y="384777"/>
            <a:ext cx="4523624" cy="2548349"/>
          </a:xfrm>
          <a:prstGeom prst="rect">
            <a:avLst/>
          </a:prstGeom>
        </p:spPr>
      </p:pic>
    </p:spTree>
    <p:extLst>
      <p:ext uri="{BB962C8B-B14F-4D97-AF65-F5344CB8AC3E}">
        <p14:creationId xmlns:p14="http://schemas.microsoft.com/office/powerpoint/2010/main" val="393998565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1DDC96-ADC8-4F88-9241-B9322EA51CC9}"/>
              </a:ext>
            </a:extLst>
          </p:cNvPr>
          <p:cNvSpPr>
            <a:spLocks noGrp="1"/>
          </p:cNvSpPr>
          <p:nvPr>
            <p:ph type="title"/>
          </p:nvPr>
        </p:nvSpPr>
        <p:spPr/>
        <p:txBody>
          <a:bodyPr/>
          <a:lstStyle/>
          <a:p>
            <a:r>
              <a:rPr lang="es-CO" b="1" dirty="0"/>
              <a:t>Tipos de Modelo de Prototipos</a:t>
            </a:r>
          </a:p>
        </p:txBody>
      </p:sp>
      <p:sp>
        <p:nvSpPr>
          <p:cNvPr id="3" name="Marcador de contenido 2">
            <a:extLst>
              <a:ext uri="{FF2B5EF4-FFF2-40B4-BE49-F238E27FC236}">
                <a16:creationId xmlns:a16="http://schemas.microsoft.com/office/drawing/2014/main" id="{3F0EF1E0-CD10-468E-B174-DC99133E6DDA}"/>
              </a:ext>
            </a:extLst>
          </p:cNvPr>
          <p:cNvSpPr>
            <a:spLocks noGrp="1"/>
          </p:cNvSpPr>
          <p:nvPr>
            <p:ph idx="1"/>
          </p:nvPr>
        </p:nvSpPr>
        <p:spPr>
          <a:xfrm>
            <a:off x="838200" y="1825625"/>
            <a:ext cx="6832107" cy="4351338"/>
          </a:xfrm>
        </p:spPr>
        <p:txBody>
          <a:bodyPr>
            <a:normAutofit/>
          </a:bodyPr>
          <a:lstStyle/>
          <a:p>
            <a:r>
              <a:rPr lang="es-MX" dirty="0"/>
              <a:t>Modelo de Prototipos rápido</a:t>
            </a:r>
          </a:p>
          <a:p>
            <a:r>
              <a:rPr lang="es-MX" dirty="0"/>
              <a:t>Modelo de Prototipos reutilizable</a:t>
            </a:r>
          </a:p>
          <a:p>
            <a:r>
              <a:rPr lang="es-MX" dirty="0"/>
              <a:t>Modelo de Prototipos Modular</a:t>
            </a:r>
          </a:p>
          <a:p>
            <a:r>
              <a:rPr lang="es-MX" dirty="0"/>
              <a:t>Modelo de Prototipos Horizontal</a:t>
            </a:r>
          </a:p>
          <a:p>
            <a:r>
              <a:rPr lang="es-MX" dirty="0"/>
              <a:t>Modelo de Prototipos Vertical</a:t>
            </a:r>
          </a:p>
          <a:p>
            <a:r>
              <a:rPr lang="es-MX" dirty="0"/>
              <a:t>Modelo de Prototipos de Baja-fidelidad</a:t>
            </a:r>
          </a:p>
          <a:p>
            <a:r>
              <a:rPr lang="es-MX" dirty="0"/>
              <a:t>Modelo de Prototipos de Alta-fidelidad:</a:t>
            </a:r>
            <a:endParaRPr lang="es-CO" dirty="0"/>
          </a:p>
        </p:txBody>
      </p:sp>
      <p:pic>
        <p:nvPicPr>
          <p:cNvPr id="4" name="Imagen 3">
            <a:extLst>
              <a:ext uri="{FF2B5EF4-FFF2-40B4-BE49-F238E27FC236}">
                <a16:creationId xmlns:a16="http://schemas.microsoft.com/office/drawing/2014/main" id="{B1E3EA98-A702-45A2-A5B1-C00DC501C567}"/>
              </a:ext>
            </a:extLst>
          </p:cNvPr>
          <p:cNvPicPr>
            <a:picLocks noChangeAspect="1"/>
          </p:cNvPicPr>
          <p:nvPr/>
        </p:nvPicPr>
        <p:blipFill>
          <a:blip r:embed="rId2"/>
          <a:stretch>
            <a:fillRect/>
          </a:stretch>
        </p:blipFill>
        <p:spPr>
          <a:xfrm>
            <a:off x="6757477" y="1690687"/>
            <a:ext cx="4165663" cy="2814637"/>
          </a:xfrm>
          <a:prstGeom prst="rect">
            <a:avLst/>
          </a:prstGeom>
        </p:spPr>
      </p:pic>
    </p:spTree>
    <p:extLst>
      <p:ext uri="{BB962C8B-B14F-4D97-AF65-F5344CB8AC3E}">
        <p14:creationId xmlns:p14="http://schemas.microsoft.com/office/powerpoint/2010/main" val="1436939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3BADD3-3A8E-41E1-8D35-83176B7934C5}"/>
              </a:ext>
            </a:extLst>
          </p:cNvPr>
          <p:cNvSpPr>
            <a:spLocks noGrp="1"/>
          </p:cNvSpPr>
          <p:nvPr>
            <p:ph type="title"/>
          </p:nvPr>
        </p:nvSpPr>
        <p:spPr/>
        <p:txBody>
          <a:bodyPr/>
          <a:lstStyle/>
          <a:p>
            <a:pPr algn="ctr"/>
            <a:r>
              <a:rPr lang="es-CO" dirty="0"/>
              <a:t>Tipos de Prototipos</a:t>
            </a:r>
          </a:p>
        </p:txBody>
      </p:sp>
      <p:sp>
        <p:nvSpPr>
          <p:cNvPr id="5" name="Marcador de contenido 4">
            <a:extLst>
              <a:ext uri="{FF2B5EF4-FFF2-40B4-BE49-F238E27FC236}">
                <a16:creationId xmlns:a16="http://schemas.microsoft.com/office/drawing/2014/main" id="{B5E3C759-7722-488D-9787-F6E3746234E4}"/>
              </a:ext>
            </a:extLst>
          </p:cNvPr>
          <p:cNvSpPr>
            <a:spLocks noGrp="1"/>
          </p:cNvSpPr>
          <p:nvPr>
            <p:ph idx="1"/>
          </p:nvPr>
        </p:nvSpPr>
        <p:spPr>
          <a:xfrm>
            <a:off x="342899" y="1495425"/>
            <a:ext cx="10515600" cy="508000"/>
          </a:xfrm>
        </p:spPr>
        <p:txBody>
          <a:bodyPr/>
          <a:lstStyle/>
          <a:p>
            <a:pPr marL="0" indent="0" algn="ctr">
              <a:buNone/>
            </a:pPr>
            <a:r>
              <a:rPr lang="es-MX" dirty="0"/>
              <a:t>Hay dos clases de prototipos el desechable y el evolucionario</a:t>
            </a:r>
          </a:p>
          <a:p>
            <a:pPr marL="0" indent="0">
              <a:buNone/>
            </a:pPr>
            <a:endParaRPr lang="es-MX" dirty="0"/>
          </a:p>
          <a:p>
            <a:pPr marL="0" indent="0">
              <a:buNone/>
            </a:pPr>
            <a:endParaRPr lang="es-MX" dirty="0"/>
          </a:p>
          <a:p>
            <a:pPr marL="0" indent="0">
              <a:buNone/>
            </a:pPr>
            <a:endParaRPr lang="es-MX" dirty="0"/>
          </a:p>
        </p:txBody>
      </p:sp>
      <p:sp>
        <p:nvSpPr>
          <p:cNvPr id="7" name="Marcador de contenido 4">
            <a:extLst>
              <a:ext uri="{FF2B5EF4-FFF2-40B4-BE49-F238E27FC236}">
                <a16:creationId xmlns:a16="http://schemas.microsoft.com/office/drawing/2014/main" id="{80541971-4F1D-42EE-8131-16D1E961F74A}"/>
              </a:ext>
            </a:extLst>
          </p:cNvPr>
          <p:cNvSpPr txBox="1">
            <a:spLocks/>
          </p:cNvSpPr>
          <p:nvPr/>
        </p:nvSpPr>
        <p:spPr>
          <a:xfrm>
            <a:off x="419100" y="2216150"/>
            <a:ext cx="4781550" cy="4146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b="1" dirty="0"/>
              <a:t>El desechable</a:t>
            </a:r>
          </a:p>
          <a:p>
            <a:pPr marL="0" indent="0">
              <a:buFont typeface="Arial" panose="020B0604020202020204" pitchFamily="34" charset="0"/>
              <a:buNone/>
            </a:pPr>
            <a:endParaRPr lang="es-MX" dirty="0"/>
          </a:p>
          <a:p>
            <a:pPr marL="0" indent="0">
              <a:buFont typeface="Arial" panose="020B0604020202020204" pitchFamily="34" charset="0"/>
              <a:buNone/>
            </a:pPr>
            <a:endParaRPr lang="es-MX" dirty="0"/>
          </a:p>
          <a:p>
            <a:pPr marL="0" indent="0">
              <a:buFont typeface="Arial" panose="020B0604020202020204" pitchFamily="34" charset="0"/>
              <a:buNone/>
            </a:pPr>
            <a:endParaRPr lang="es-MX" dirty="0"/>
          </a:p>
        </p:txBody>
      </p:sp>
      <p:sp>
        <p:nvSpPr>
          <p:cNvPr id="8" name="Marcador de contenido 4">
            <a:extLst>
              <a:ext uri="{FF2B5EF4-FFF2-40B4-BE49-F238E27FC236}">
                <a16:creationId xmlns:a16="http://schemas.microsoft.com/office/drawing/2014/main" id="{A71095EE-2EF6-42CB-B294-7B9D4AFFA7F7}"/>
              </a:ext>
            </a:extLst>
          </p:cNvPr>
          <p:cNvSpPr txBox="1">
            <a:spLocks/>
          </p:cNvSpPr>
          <p:nvPr/>
        </p:nvSpPr>
        <p:spPr>
          <a:xfrm>
            <a:off x="5600699" y="2143513"/>
            <a:ext cx="5553075" cy="379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b="1" dirty="0"/>
              <a:t>El evolucionario</a:t>
            </a:r>
          </a:p>
          <a:p>
            <a:pPr marL="0" indent="0">
              <a:buFont typeface="Arial" panose="020B0604020202020204" pitchFamily="34" charset="0"/>
              <a:buNone/>
            </a:pPr>
            <a:endParaRPr lang="es-MX" dirty="0"/>
          </a:p>
          <a:p>
            <a:pPr marL="0" indent="0">
              <a:buFont typeface="Arial" panose="020B0604020202020204" pitchFamily="34" charset="0"/>
              <a:buNone/>
            </a:pPr>
            <a:endParaRPr lang="es-MX" dirty="0"/>
          </a:p>
        </p:txBody>
      </p:sp>
      <p:pic>
        <p:nvPicPr>
          <p:cNvPr id="11" name="Imagen 10">
            <a:extLst>
              <a:ext uri="{FF2B5EF4-FFF2-40B4-BE49-F238E27FC236}">
                <a16:creationId xmlns:a16="http://schemas.microsoft.com/office/drawing/2014/main" id="{ADE6D4A0-3E91-4F58-8F69-BF264E8E1212}"/>
              </a:ext>
            </a:extLst>
          </p:cNvPr>
          <p:cNvPicPr>
            <a:picLocks noChangeAspect="1"/>
          </p:cNvPicPr>
          <p:nvPr/>
        </p:nvPicPr>
        <p:blipFill>
          <a:blip r:embed="rId2"/>
          <a:stretch>
            <a:fillRect/>
          </a:stretch>
        </p:blipFill>
        <p:spPr>
          <a:xfrm>
            <a:off x="514350" y="2827338"/>
            <a:ext cx="3333750" cy="3333750"/>
          </a:xfrm>
          <a:prstGeom prst="rect">
            <a:avLst/>
          </a:prstGeom>
        </p:spPr>
      </p:pic>
      <p:pic>
        <p:nvPicPr>
          <p:cNvPr id="12" name="Imagen 11">
            <a:extLst>
              <a:ext uri="{FF2B5EF4-FFF2-40B4-BE49-F238E27FC236}">
                <a16:creationId xmlns:a16="http://schemas.microsoft.com/office/drawing/2014/main" id="{BAE7BB58-8A40-4687-8823-2487E8D232DD}"/>
              </a:ext>
            </a:extLst>
          </p:cNvPr>
          <p:cNvPicPr>
            <a:picLocks noChangeAspect="1"/>
          </p:cNvPicPr>
          <p:nvPr/>
        </p:nvPicPr>
        <p:blipFill>
          <a:blip r:embed="rId3"/>
          <a:stretch>
            <a:fillRect/>
          </a:stretch>
        </p:blipFill>
        <p:spPr>
          <a:xfrm>
            <a:off x="5600699" y="2827338"/>
            <a:ext cx="4781550" cy="3186084"/>
          </a:xfrm>
          <a:prstGeom prst="rect">
            <a:avLst/>
          </a:prstGeom>
        </p:spPr>
      </p:pic>
    </p:spTree>
    <p:extLst>
      <p:ext uri="{BB962C8B-B14F-4D97-AF65-F5344CB8AC3E}">
        <p14:creationId xmlns:p14="http://schemas.microsoft.com/office/powerpoint/2010/main" val="3838672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EB698DC-98E9-49BC-8EA7-14DE0915AE26}"/>
              </a:ext>
            </a:extLst>
          </p:cNvPr>
          <p:cNvSpPr>
            <a:spLocks noGrp="1"/>
          </p:cNvSpPr>
          <p:nvPr>
            <p:ph idx="1"/>
          </p:nvPr>
        </p:nvSpPr>
        <p:spPr>
          <a:xfrm>
            <a:off x="565368" y="924497"/>
            <a:ext cx="4790243" cy="4351338"/>
          </a:xfrm>
        </p:spPr>
        <p:txBody>
          <a:bodyPr numCol="1">
            <a:normAutofit/>
          </a:bodyPr>
          <a:lstStyle/>
          <a:p>
            <a:pPr marL="0" indent="0">
              <a:buNone/>
            </a:pPr>
            <a:r>
              <a:rPr lang="es-MX" sz="2400" b="1" dirty="0"/>
              <a:t>Ventajas:</a:t>
            </a:r>
          </a:p>
          <a:p>
            <a:pPr marL="0" indent="0">
              <a:buNone/>
            </a:pPr>
            <a:r>
              <a:rPr lang="es-MX" sz="2000" dirty="0"/>
              <a:t>El cliente puede especificar los requerimientos y cambios en las funcionalidades del sistema en cualquier momento</a:t>
            </a:r>
          </a:p>
          <a:p>
            <a:pPr marL="0" indent="0">
              <a:buNone/>
            </a:pPr>
            <a:endParaRPr lang="es-MX" sz="2000" dirty="0"/>
          </a:p>
          <a:p>
            <a:pPr marL="0" indent="0">
              <a:buNone/>
            </a:pPr>
            <a:endParaRPr lang="es-MX" sz="2000" dirty="0"/>
          </a:p>
          <a:p>
            <a:pPr marL="0" indent="0">
              <a:buNone/>
            </a:pPr>
            <a:endParaRPr lang="es-MX" sz="2000" dirty="0"/>
          </a:p>
        </p:txBody>
      </p:sp>
      <p:sp>
        <p:nvSpPr>
          <p:cNvPr id="4" name="Marcador de contenido 2">
            <a:extLst>
              <a:ext uri="{FF2B5EF4-FFF2-40B4-BE49-F238E27FC236}">
                <a16:creationId xmlns:a16="http://schemas.microsoft.com/office/drawing/2014/main" id="{682FBF71-156F-4319-8917-981888565099}"/>
              </a:ext>
            </a:extLst>
          </p:cNvPr>
          <p:cNvSpPr txBox="1">
            <a:spLocks/>
          </p:cNvSpPr>
          <p:nvPr/>
        </p:nvSpPr>
        <p:spPr>
          <a:xfrm>
            <a:off x="5862758" y="785166"/>
            <a:ext cx="4790243" cy="4351338"/>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400" b="1" dirty="0"/>
              <a:t>Desventajas:</a:t>
            </a:r>
          </a:p>
          <a:p>
            <a:pPr marL="0" indent="0">
              <a:buNone/>
            </a:pPr>
            <a:r>
              <a:rPr lang="es-MX" sz="2000" dirty="0"/>
              <a:t>Requiere tiempo adicional del cliente y del equipo operativo para evaluar el prototipo y sugerir e implementar cambios, por esto no se sabe exactamente cuánto tiempo tardará o cuántos prototipos serán necesarios. </a:t>
            </a:r>
          </a:p>
          <a:p>
            <a:pPr marL="0" indent="0">
              <a:buNone/>
            </a:pPr>
            <a:endParaRPr lang="es-MX" sz="2000" dirty="0"/>
          </a:p>
          <a:p>
            <a:pPr marL="0" indent="0">
              <a:buFont typeface="Arial" panose="020B0604020202020204" pitchFamily="34" charset="0"/>
              <a:buNone/>
            </a:pPr>
            <a:endParaRPr lang="es-MX" sz="2000" dirty="0"/>
          </a:p>
          <a:p>
            <a:pPr marL="0" indent="0">
              <a:buFont typeface="Arial" panose="020B0604020202020204" pitchFamily="34" charset="0"/>
              <a:buNone/>
            </a:pPr>
            <a:endParaRPr lang="es-MX" sz="2000" dirty="0"/>
          </a:p>
        </p:txBody>
      </p:sp>
      <p:pic>
        <p:nvPicPr>
          <p:cNvPr id="5" name="Imagen 4">
            <a:extLst>
              <a:ext uri="{FF2B5EF4-FFF2-40B4-BE49-F238E27FC236}">
                <a16:creationId xmlns:a16="http://schemas.microsoft.com/office/drawing/2014/main" id="{48AB227E-2A9B-4DB3-BDCE-72AE58E20A71}"/>
              </a:ext>
            </a:extLst>
          </p:cNvPr>
          <p:cNvPicPr>
            <a:picLocks noChangeAspect="1"/>
          </p:cNvPicPr>
          <p:nvPr/>
        </p:nvPicPr>
        <p:blipFill>
          <a:blip r:embed="rId2"/>
          <a:stretch>
            <a:fillRect/>
          </a:stretch>
        </p:blipFill>
        <p:spPr>
          <a:xfrm>
            <a:off x="669524" y="3100166"/>
            <a:ext cx="4244581" cy="2437318"/>
          </a:xfrm>
          <a:prstGeom prst="rect">
            <a:avLst/>
          </a:prstGeom>
        </p:spPr>
      </p:pic>
      <p:pic>
        <p:nvPicPr>
          <p:cNvPr id="6" name="Imagen 5">
            <a:extLst>
              <a:ext uri="{FF2B5EF4-FFF2-40B4-BE49-F238E27FC236}">
                <a16:creationId xmlns:a16="http://schemas.microsoft.com/office/drawing/2014/main" id="{A9BF174C-11DA-4335-8F01-565DED4F93D7}"/>
              </a:ext>
            </a:extLst>
          </p:cNvPr>
          <p:cNvPicPr>
            <a:picLocks noChangeAspect="1"/>
          </p:cNvPicPr>
          <p:nvPr/>
        </p:nvPicPr>
        <p:blipFill>
          <a:blip r:embed="rId3"/>
          <a:stretch>
            <a:fillRect/>
          </a:stretch>
        </p:blipFill>
        <p:spPr>
          <a:xfrm>
            <a:off x="6231116" y="3041791"/>
            <a:ext cx="4484232" cy="2825447"/>
          </a:xfrm>
          <a:prstGeom prst="rect">
            <a:avLst/>
          </a:prstGeom>
        </p:spPr>
      </p:pic>
    </p:spTree>
    <p:extLst>
      <p:ext uri="{BB962C8B-B14F-4D97-AF65-F5344CB8AC3E}">
        <p14:creationId xmlns:p14="http://schemas.microsoft.com/office/powerpoint/2010/main" val="1988031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5F0472-6106-4D78-A209-801BC23A1419}"/>
              </a:ext>
            </a:extLst>
          </p:cNvPr>
          <p:cNvSpPr>
            <a:spLocks noGrp="1"/>
          </p:cNvSpPr>
          <p:nvPr>
            <p:ph type="title"/>
          </p:nvPr>
        </p:nvSpPr>
        <p:spPr/>
        <p:txBody>
          <a:bodyPr/>
          <a:lstStyle/>
          <a:p>
            <a:pPr algn="ctr"/>
            <a:r>
              <a:rPr lang="es-MX" dirty="0"/>
              <a:t>Herramientas que usamos para el trabajo colaborativo</a:t>
            </a:r>
            <a:endParaRPr lang="es-CO" dirty="0"/>
          </a:p>
        </p:txBody>
      </p:sp>
      <p:pic>
        <p:nvPicPr>
          <p:cNvPr id="4" name="Marcador de contenido 3">
            <a:extLst>
              <a:ext uri="{FF2B5EF4-FFF2-40B4-BE49-F238E27FC236}">
                <a16:creationId xmlns:a16="http://schemas.microsoft.com/office/drawing/2014/main" id="{D0BCEF6B-9F8A-474C-B2D2-D25748039CD6}"/>
              </a:ext>
            </a:extLst>
          </p:cNvPr>
          <p:cNvPicPr>
            <a:picLocks noGrp="1" noChangeAspect="1"/>
          </p:cNvPicPr>
          <p:nvPr>
            <p:ph idx="1"/>
          </p:nvPr>
        </p:nvPicPr>
        <p:blipFill>
          <a:blip r:embed="rId2"/>
          <a:stretch>
            <a:fillRect/>
          </a:stretch>
        </p:blipFill>
        <p:spPr>
          <a:xfrm>
            <a:off x="622035" y="2054225"/>
            <a:ext cx="3164417" cy="1898650"/>
          </a:xfrm>
          <a:prstGeom prst="rect">
            <a:avLst/>
          </a:prstGeom>
        </p:spPr>
      </p:pic>
      <p:pic>
        <p:nvPicPr>
          <p:cNvPr id="5" name="Imagen 4">
            <a:extLst>
              <a:ext uri="{FF2B5EF4-FFF2-40B4-BE49-F238E27FC236}">
                <a16:creationId xmlns:a16="http://schemas.microsoft.com/office/drawing/2014/main" id="{F2EEF9F2-B668-463D-BA8A-3A63DEC1A66C}"/>
              </a:ext>
            </a:extLst>
          </p:cNvPr>
          <p:cNvPicPr>
            <a:picLocks noChangeAspect="1"/>
          </p:cNvPicPr>
          <p:nvPr/>
        </p:nvPicPr>
        <p:blipFill>
          <a:blip r:embed="rId3"/>
          <a:stretch>
            <a:fillRect/>
          </a:stretch>
        </p:blipFill>
        <p:spPr>
          <a:xfrm>
            <a:off x="4037767" y="3305173"/>
            <a:ext cx="4116466" cy="2161145"/>
          </a:xfrm>
          <a:prstGeom prst="rect">
            <a:avLst/>
          </a:prstGeom>
        </p:spPr>
      </p:pic>
      <p:pic>
        <p:nvPicPr>
          <p:cNvPr id="7" name="Imagen 6">
            <a:extLst>
              <a:ext uri="{FF2B5EF4-FFF2-40B4-BE49-F238E27FC236}">
                <a16:creationId xmlns:a16="http://schemas.microsoft.com/office/drawing/2014/main" id="{DC4118D5-64EA-448B-8094-A9EA6919863B}"/>
              </a:ext>
            </a:extLst>
          </p:cNvPr>
          <p:cNvPicPr>
            <a:picLocks noChangeAspect="1"/>
          </p:cNvPicPr>
          <p:nvPr/>
        </p:nvPicPr>
        <p:blipFill rotWithShape="1">
          <a:blip r:embed="rId4"/>
          <a:srcRect l="18996"/>
          <a:stretch/>
        </p:blipFill>
        <p:spPr>
          <a:xfrm>
            <a:off x="8210550" y="1563132"/>
            <a:ext cx="3445430" cy="2126695"/>
          </a:xfrm>
          <a:prstGeom prst="rect">
            <a:avLst/>
          </a:prstGeom>
        </p:spPr>
      </p:pic>
    </p:spTree>
    <p:extLst>
      <p:ext uri="{BB962C8B-B14F-4D97-AF65-F5344CB8AC3E}">
        <p14:creationId xmlns:p14="http://schemas.microsoft.com/office/powerpoint/2010/main" val="1237122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41CBD8-B881-418F-B1E6-BF75FB8AAAD8}"/>
              </a:ext>
            </a:extLst>
          </p:cNvPr>
          <p:cNvSpPr>
            <a:spLocks noGrp="1"/>
          </p:cNvSpPr>
          <p:nvPr>
            <p:ph type="title"/>
          </p:nvPr>
        </p:nvSpPr>
        <p:spPr/>
        <p:txBody>
          <a:bodyPr/>
          <a:lstStyle/>
          <a:p>
            <a:pPr algn="ctr"/>
            <a:r>
              <a:rPr lang="es-CO" dirty="0"/>
              <a:t>Nuestra Experiencia</a:t>
            </a:r>
          </a:p>
        </p:txBody>
      </p:sp>
      <p:sp>
        <p:nvSpPr>
          <p:cNvPr id="3" name="Marcador de contenido 2">
            <a:extLst>
              <a:ext uri="{FF2B5EF4-FFF2-40B4-BE49-F238E27FC236}">
                <a16:creationId xmlns:a16="http://schemas.microsoft.com/office/drawing/2014/main" id="{F3FD98F6-CCD4-42AB-B7F3-FBC56E7916BB}"/>
              </a:ext>
            </a:extLst>
          </p:cNvPr>
          <p:cNvSpPr>
            <a:spLocks noGrp="1"/>
          </p:cNvSpPr>
          <p:nvPr>
            <p:ph idx="1"/>
          </p:nvPr>
        </p:nvSpPr>
        <p:spPr>
          <a:xfrm>
            <a:off x="838200" y="1841609"/>
            <a:ext cx="10515600" cy="1435225"/>
          </a:xfrm>
        </p:spPr>
        <p:txBody>
          <a:bodyPr>
            <a:normAutofit fontScale="92500" lnSpcReduction="10000"/>
          </a:bodyPr>
          <a:lstStyle/>
          <a:p>
            <a:pPr marL="0" indent="0">
              <a:buNone/>
            </a:pPr>
            <a:r>
              <a:rPr lang="es-CO" dirty="0"/>
              <a:t>Aspectos Positivos:</a:t>
            </a:r>
          </a:p>
          <a:p>
            <a:pPr marL="0" indent="0">
              <a:buNone/>
            </a:pPr>
            <a:r>
              <a:rPr lang="es-CO" sz="2600" dirty="0"/>
              <a:t>Nuestros compañeros nos compartieron el conocimiento de las herramientas que no manejábamos con bastante paciencia así podremos en el futuro implementar el conocimiento adquirido en otras áreas.   </a:t>
            </a:r>
          </a:p>
          <a:p>
            <a:pPr marL="0" indent="0">
              <a:buNone/>
            </a:pPr>
            <a:endParaRPr lang="es-CO" dirty="0"/>
          </a:p>
          <a:p>
            <a:pPr marL="0" indent="0">
              <a:buNone/>
            </a:pPr>
            <a:endParaRPr lang="es-CO" dirty="0"/>
          </a:p>
        </p:txBody>
      </p:sp>
      <p:sp>
        <p:nvSpPr>
          <p:cNvPr id="4" name="Marcador de contenido 2">
            <a:extLst>
              <a:ext uri="{FF2B5EF4-FFF2-40B4-BE49-F238E27FC236}">
                <a16:creationId xmlns:a16="http://schemas.microsoft.com/office/drawing/2014/main" id="{F950C422-C2B6-4F2B-A6AA-EEA0241809F1}"/>
              </a:ext>
            </a:extLst>
          </p:cNvPr>
          <p:cNvSpPr txBox="1">
            <a:spLocks/>
          </p:cNvSpPr>
          <p:nvPr/>
        </p:nvSpPr>
        <p:spPr>
          <a:xfrm>
            <a:off x="838200" y="3814206"/>
            <a:ext cx="10178988" cy="132556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t>Aspectos Negativos:</a:t>
            </a:r>
          </a:p>
          <a:p>
            <a:pPr marL="0" indent="0">
              <a:buFont typeface="Arial" panose="020B0604020202020204" pitchFamily="34" charset="0"/>
              <a:buNone/>
            </a:pPr>
            <a:r>
              <a:rPr lang="es-CO" sz="2600" dirty="0"/>
              <a:t>Encontrar un espacio para poder coordinar las actividades en esta época es un poco difícil, por la situación laboral o personal de cada persona, aun así todos pusimos nuestro granito de arena para contribuir al trabajo final.  </a:t>
            </a:r>
          </a:p>
          <a:p>
            <a:pPr marL="0" indent="0">
              <a:buFont typeface="Arial" panose="020B0604020202020204" pitchFamily="34" charset="0"/>
              <a:buNone/>
            </a:pPr>
            <a:endParaRPr lang="es-CO" dirty="0"/>
          </a:p>
        </p:txBody>
      </p:sp>
    </p:spTree>
    <p:extLst>
      <p:ext uri="{BB962C8B-B14F-4D97-AF65-F5344CB8AC3E}">
        <p14:creationId xmlns:p14="http://schemas.microsoft.com/office/powerpoint/2010/main" val="1404727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6FC40-CE6F-40D8-AB2A-C8B8307001FB}"/>
              </a:ext>
            </a:extLst>
          </p:cNvPr>
          <p:cNvSpPr>
            <a:spLocks noGrp="1"/>
          </p:cNvSpPr>
          <p:nvPr>
            <p:ph type="title"/>
          </p:nvPr>
        </p:nvSpPr>
        <p:spPr>
          <a:xfrm>
            <a:off x="1792180" y="706961"/>
            <a:ext cx="10515600" cy="1325563"/>
          </a:xfrm>
        </p:spPr>
        <p:txBody>
          <a:bodyPr/>
          <a:lstStyle/>
          <a:p>
            <a:r>
              <a:rPr lang="es-CO" dirty="0"/>
              <a:t>Gracias por ver nuestra presentación</a:t>
            </a:r>
          </a:p>
        </p:txBody>
      </p:sp>
      <p:pic>
        <p:nvPicPr>
          <p:cNvPr id="4" name="Imagen 3">
            <a:extLst>
              <a:ext uri="{FF2B5EF4-FFF2-40B4-BE49-F238E27FC236}">
                <a16:creationId xmlns:a16="http://schemas.microsoft.com/office/drawing/2014/main" id="{B02E7EEA-1576-42BB-8061-F3ACD61A75B4}"/>
              </a:ext>
            </a:extLst>
          </p:cNvPr>
          <p:cNvPicPr>
            <a:picLocks noChangeAspect="1"/>
          </p:cNvPicPr>
          <p:nvPr/>
        </p:nvPicPr>
        <p:blipFill rotWithShape="1">
          <a:blip r:embed="rId2"/>
          <a:srcRect b="16667"/>
          <a:stretch/>
        </p:blipFill>
        <p:spPr>
          <a:xfrm>
            <a:off x="5086349" y="2300288"/>
            <a:ext cx="2581275" cy="2404726"/>
          </a:xfrm>
          <a:prstGeom prst="rect">
            <a:avLst/>
          </a:prstGeom>
        </p:spPr>
      </p:pic>
    </p:spTree>
    <p:extLst>
      <p:ext uri="{BB962C8B-B14F-4D97-AF65-F5344CB8AC3E}">
        <p14:creationId xmlns:p14="http://schemas.microsoft.com/office/powerpoint/2010/main" val="365484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8FC11A-26BA-45A6-91A3-987A29D6B5E6}"/>
              </a:ext>
            </a:extLst>
          </p:cNvPr>
          <p:cNvSpPr>
            <a:spLocks noGrp="1"/>
          </p:cNvSpPr>
          <p:nvPr>
            <p:ph type="title"/>
          </p:nvPr>
        </p:nvSpPr>
        <p:spPr/>
        <p:txBody>
          <a:bodyPr/>
          <a:lstStyle/>
          <a:p>
            <a:r>
              <a:rPr lang="es-CO" dirty="0"/>
              <a:t>Referencias: </a:t>
            </a:r>
          </a:p>
        </p:txBody>
      </p:sp>
      <p:sp>
        <p:nvSpPr>
          <p:cNvPr id="3" name="Marcador de contenido 2">
            <a:extLst>
              <a:ext uri="{FF2B5EF4-FFF2-40B4-BE49-F238E27FC236}">
                <a16:creationId xmlns:a16="http://schemas.microsoft.com/office/drawing/2014/main" id="{64F84EB6-34F3-4D9F-A900-A14C258644D4}"/>
              </a:ext>
            </a:extLst>
          </p:cNvPr>
          <p:cNvSpPr>
            <a:spLocks noGrp="1"/>
          </p:cNvSpPr>
          <p:nvPr>
            <p:ph idx="1"/>
          </p:nvPr>
        </p:nvSpPr>
        <p:spPr/>
        <p:txBody>
          <a:bodyPr/>
          <a:lstStyle/>
          <a:p>
            <a:r>
              <a:rPr lang="es-CO" dirty="0"/>
              <a:t>https://www.ecured.cu/Modelo_de_prototipos</a:t>
            </a:r>
          </a:p>
          <a:p>
            <a:r>
              <a:rPr lang="es-CO" dirty="0"/>
              <a:t>http://gestionrrhhusm.blogspot.com/2011/05/modelo-de-prototipo.html</a:t>
            </a:r>
          </a:p>
          <a:p>
            <a:r>
              <a:rPr lang="es-CO" dirty="0"/>
              <a:t>http://segundomodelo.blogspot.com/2013/05/modelo-de-prototipos-este-modelo-no.html</a:t>
            </a:r>
          </a:p>
          <a:p>
            <a:r>
              <a:rPr lang="es-CO" dirty="0">
                <a:hlinkClick r:id="rId2">
                  <a:extLst>
                    <a:ext uri="{A12FA001-AC4F-418D-AE19-62706E023703}">
                      <ahyp:hlinkClr xmlns:ahyp="http://schemas.microsoft.com/office/drawing/2018/hyperlinkcolor" val="tx"/>
                    </a:ext>
                  </a:extLst>
                </a:hlinkClick>
              </a:rPr>
              <a:t>https://ingsoftware.weebly.com/ciclo-de-vida-de-un-prototipo.html</a:t>
            </a:r>
            <a:endParaRPr lang="es-CO" dirty="0"/>
          </a:p>
          <a:p>
            <a:endParaRPr lang="es-CO" dirty="0"/>
          </a:p>
        </p:txBody>
      </p:sp>
    </p:spTree>
    <p:extLst>
      <p:ext uri="{BB962C8B-B14F-4D97-AF65-F5344CB8AC3E}">
        <p14:creationId xmlns:p14="http://schemas.microsoft.com/office/powerpoint/2010/main" val="236087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F822FC3-9665-4CD3-A844-314236CF2E33}"/>
              </a:ext>
            </a:extLst>
          </p:cNvPr>
          <p:cNvSpPr>
            <a:spLocks noGrp="1"/>
          </p:cNvSpPr>
          <p:nvPr>
            <p:ph type="title"/>
          </p:nvPr>
        </p:nvSpPr>
        <p:spPr>
          <a:xfrm>
            <a:off x="5429786" y="546668"/>
            <a:ext cx="4977976" cy="1454051"/>
          </a:xfrm>
        </p:spPr>
        <p:txBody>
          <a:bodyPr>
            <a:normAutofit/>
          </a:bodyPr>
          <a:lstStyle/>
          <a:p>
            <a:r>
              <a:rPr lang="es-CO" sz="3100" b="1" dirty="0">
                <a:solidFill>
                  <a:srgbClr val="000000"/>
                </a:solidFill>
              </a:rPr>
              <a:t>¿En qué se basa la metodología de prototipos?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magen 4" descr="Imagen que contiene guitarra, competencia de atletismo&#10;&#10;Descripción generada automáticamente">
            <a:extLst>
              <a:ext uri="{FF2B5EF4-FFF2-40B4-BE49-F238E27FC236}">
                <a16:creationId xmlns:a16="http://schemas.microsoft.com/office/drawing/2014/main" id="{CFD1D23B-E565-41B5-AE62-3EFFD1464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9" y="1727898"/>
            <a:ext cx="3661831" cy="3422403"/>
          </a:xfrm>
          <a:prstGeom prst="rect">
            <a:avLst/>
          </a:prstGeom>
        </p:spPr>
      </p:pic>
      <p:sp>
        <p:nvSpPr>
          <p:cNvPr id="3" name="Marcador de contenido 2">
            <a:extLst>
              <a:ext uri="{FF2B5EF4-FFF2-40B4-BE49-F238E27FC236}">
                <a16:creationId xmlns:a16="http://schemas.microsoft.com/office/drawing/2014/main" id="{D782D35E-679E-49A1-ABA9-B9DD08C9876D}"/>
              </a:ext>
            </a:extLst>
          </p:cNvPr>
          <p:cNvSpPr>
            <a:spLocks noGrp="1"/>
          </p:cNvSpPr>
          <p:nvPr>
            <p:ph idx="1"/>
          </p:nvPr>
        </p:nvSpPr>
        <p:spPr>
          <a:xfrm>
            <a:off x="5947699" y="2002582"/>
            <a:ext cx="4977578" cy="3639289"/>
          </a:xfrm>
        </p:spPr>
        <p:txBody>
          <a:bodyPr anchor="ctr">
            <a:normAutofit/>
          </a:bodyPr>
          <a:lstStyle/>
          <a:p>
            <a:pPr marL="0" indent="0">
              <a:buNone/>
            </a:pPr>
            <a:r>
              <a:rPr lang="es-MX" sz="2400" dirty="0">
                <a:solidFill>
                  <a:srgbClr val="000000"/>
                </a:solidFill>
              </a:rPr>
              <a:t>El modelo de prototipos permite que todo el sistema, o algunos de sus partes, se construyan rápidamente para comprender con facilidad y aclarar ciertos aspectos en los que se aseguren que el desarrollador, el usuario, el cliente estén de acuerdo en lo que se necesita.</a:t>
            </a:r>
          </a:p>
          <a:p>
            <a:pPr marL="0" indent="0">
              <a:buNone/>
            </a:pPr>
            <a:endParaRPr lang="es-CO" sz="2000" dirty="0">
              <a:solidFill>
                <a:srgbClr val="000000"/>
              </a:solidFill>
            </a:endParaRPr>
          </a:p>
        </p:txBody>
      </p:sp>
    </p:spTree>
    <p:extLst>
      <p:ext uri="{BB962C8B-B14F-4D97-AF65-F5344CB8AC3E}">
        <p14:creationId xmlns:p14="http://schemas.microsoft.com/office/powerpoint/2010/main" val="378794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33B47D0-7A66-43B5-90EB-23D9FFD2254F}"/>
              </a:ext>
            </a:extLst>
          </p:cNvPr>
          <p:cNvPicPr>
            <a:picLocks noChangeAspect="1"/>
          </p:cNvPicPr>
          <p:nvPr/>
        </p:nvPicPr>
        <p:blipFill rotWithShape="1">
          <a:blip r:embed="rId2"/>
          <a:srcRect t="567" r="9091" b="22536"/>
          <a:stretch/>
        </p:blipFill>
        <p:spPr>
          <a:xfrm>
            <a:off x="1705539" y="476191"/>
            <a:ext cx="10148473" cy="6058018"/>
          </a:xfrm>
          <a:prstGeom prst="rect">
            <a:avLst/>
          </a:prstGeom>
        </p:spPr>
      </p:pic>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8E6D2357-5B8F-4A7E-B309-9372F35550C2}"/>
              </a:ext>
            </a:extLst>
          </p:cNvPr>
          <p:cNvSpPr>
            <a:spLocks noGrp="1"/>
          </p:cNvSpPr>
          <p:nvPr>
            <p:ph idx="1"/>
          </p:nvPr>
        </p:nvSpPr>
        <p:spPr>
          <a:xfrm>
            <a:off x="425894" y="554393"/>
            <a:ext cx="5937835" cy="3248024"/>
          </a:xfrm>
        </p:spPr>
        <p:txBody>
          <a:bodyPr anchor="t">
            <a:normAutofit/>
          </a:bodyPr>
          <a:lstStyle/>
          <a:p>
            <a:pPr marL="0" indent="0">
              <a:buNone/>
            </a:pPr>
            <a:r>
              <a:rPr lang="es-MX" sz="2400" dirty="0"/>
              <a:t>Este modelo principalmente se lo aplica cuando un cliente define un conjunto de objetivos generales para el software sin especificar los requisitos de entrada procesamiento y salida, es decir cuando el responsable no está seguro de la eficacia de un algoritmo, de la adaptabilidad del sistema o de la forma en que interactúa el hombre y la máquina</a:t>
            </a:r>
            <a:endParaRPr lang="es-CO" sz="2400" dirty="0"/>
          </a:p>
        </p:txBody>
      </p:sp>
    </p:spTree>
    <p:extLst>
      <p:ext uri="{BB962C8B-B14F-4D97-AF65-F5344CB8AC3E}">
        <p14:creationId xmlns:p14="http://schemas.microsoft.com/office/powerpoint/2010/main" val="378035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Marcador de contenido 2">
            <a:extLst>
              <a:ext uri="{FF2B5EF4-FFF2-40B4-BE49-F238E27FC236}">
                <a16:creationId xmlns:a16="http://schemas.microsoft.com/office/drawing/2014/main" id="{DF921CFA-6CEE-4DFC-9264-39E45E53AA43}"/>
              </a:ext>
            </a:extLst>
          </p:cNvPr>
          <p:cNvSpPr>
            <a:spLocks noGrp="1"/>
          </p:cNvSpPr>
          <p:nvPr>
            <p:ph idx="1"/>
          </p:nvPr>
        </p:nvSpPr>
        <p:spPr>
          <a:xfrm>
            <a:off x="920853" y="945971"/>
            <a:ext cx="5391170" cy="4052157"/>
          </a:xfrm>
        </p:spPr>
        <p:txBody>
          <a:bodyPr anchor="ctr">
            <a:normAutofit/>
          </a:bodyPr>
          <a:lstStyle/>
          <a:p>
            <a:pPr marL="0" indent="0">
              <a:buNone/>
            </a:pPr>
            <a:r>
              <a:rPr lang="es-MX" sz="2400" dirty="0">
                <a:solidFill>
                  <a:srgbClr val="000000"/>
                </a:solidFill>
              </a:rPr>
              <a:t>El paradigma de construcción de prototipos tiene </a:t>
            </a:r>
            <a:r>
              <a:rPr lang="es-MX" sz="2400" b="1" dirty="0">
                <a:solidFill>
                  <a:srgbClr val="000000"/>
                </a:solidFill>
              </a:rPr>
              <a:t>tres pasos:</a:t>
            </a:r>
          </a:p>
          <a:p>
            <a:pPr marL="514350" indent="-514350">
              <a:buFont typeface="+mj-lt"/>
              <a:buAutoNum type="arabicPeriod"/>
            </a:pPr>
            <a:r>
              <a:rPr lang="es-MX" sz="2400" dirty="0">
                <a:solidFill>
                  <a:srgbClr val="000000"/>
                </a:solidFill>
              </a:rPr>
              <a:t>Escuchar al cliente. Recolección de requisitos.</a:t>
            </a:r>
          </a:p>
          <a:p>
            <a:pPr marL="514350" indent="-514350">
              <a:buFont typeface="+mj-lt"/>
              <a:buAutoNum type="arabicPeriod"/>
            </a:pPr>
            <a:r>
              <a:rPr lang="es-MX" sz="2400" dirty="0">
                <a:solidFill>
                  <a:srgbClr val="000000"/>
                </a:solidFill>
              </a:rPr>
              <a:t>Construir y revisar la maqueta (prototipo).</a:t>
            </a:r>
          </a:p>
          <a:p>
            <a:pPr marL="514350" indent="-514350">
              <a:buFont typeface="+mj-lt"/>
              <a:buAutoNum type="arabicPeriod"/>
            </a:pPr>
            <a:r>
              <a:rPr lang="es-MX" sz="2400" dirty="0">
                <a:solidFill>
                  <a:srgbClr val="000000"/>
                </a:solidFill>
              </a:rPr>
              <a:t>El cliente prueba la maqueta (prototipo) y lo utiliza para refinar los requisitos del software.</a:t>
            </a:r>
            <a:endParaRPr lang="es-CO" sz="2400" dirty="0">
              <a:solidFill>
                <a:srgbClr val="000000"/>
              </a:solidFill>
            </a:endParaRPr>
          </a:p>
        </p:txBody>
      </p:sp>
      <p:sp>
        <p:nvSpPr>
          <p:cNvPr id="22"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Imagen 3">
            <a:extLst>
              <a:ext uri="{FF2B5EF4-FFF2-40B4-BE49-F238E27FC236}">
                <a16:creationId xmlns:a16="http://schemas.microsoft.com/office/drawing/2014/main" id="{91A89CC8-6704-48A4-82AC-B64C749FEE03}"/>
              </a:ext>
            </a:extLst>
          </p:cNvPr>
          <p:cNvPicPr>
            <a:picLocks noChangeAspect="1"/>
          </p:cNvPicPr>
          <p:nvPr/>
        </p:nvPicPr>
        <p:blipFill>
          <a:blip r:embed="rId3"/>
          <a:stretch>
            <a:fillRect/>
          </a:stretch>
        </p:blipFill>
        <p:spPr>
          <a:xfrm>
            <a:off x="8100821" y="3004257"/>
            <a:ext cx="3661831" cy="869684"/>
          </a:xfrm>
          <a:prstGeom prst="rect">
            <a:avLst/>
          </a:prstGeom>
        </p:spPr>
      </p:pic>
    </p:spTree>
    <p:extLst>
      <p:ext uri="{BB962C8B-B14F-4D97-AF65-F5344CB8AC3E}">
        <p14:creationId xmlns:p14="http://schemas.microsoft.com/office/powerpoint/2010/main" val="3661629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BEE0C-110B-46BA-933E-30688FA1E461}"/>
              </a:ext>
            </a:extLst>
          </p:cNvPr>
          <p:cNvSpPr>
            <a:spLocks noGrp="1"/>
          </p:cNvSpPr>
          <p:nvPr>
            <p:ph type="title"/>
          </p:nvPr>
        </p:nvSpPr>
        <p:spPr>
          <a:xfrm>
            <a:off x="647700" y="101661"/>
            <a:ext cx="10515600" cy="1736664"/>
          </a:xfrm>
        </p:spPr>
        <p:txBody>
          <a:bodyPr>
            <a:normAutofit/>
          </a:bodyPr>
          <a:lstStyle/>
          <a:p>
            <a:pPr algn="ctr"/>
            <a:r>
              <a:rPr lang="es-MX" dirty="0"/>
              <a:t>Etapas para la elaboración del Modelo de Prototipo</a:t>
            </a:r>
            <a:endParaRPr lang="es-CO" dirty="0"/>
          </a:p>
        </p:txBody>
      </p:sp>
      <p:pic>
        <p:nvPicPr>
          <p:cNvPr id="4" name="Imagen 3">
            <a:extLst>
              <a:ext uri="{FF2B5EF4-FFF2-40B4-BE49-F238E27FC236}">
                <a16:creationId xmlns:a16="http://schemas.microsoft.com/office/drawing/2014/main" id="{B5DD2EF5-08DA-4E28-8791-F7E0BDDFFA57}"/>
              </a:ext>
            </a:extLst>
          </p:cNvPr>
          <p:cNvPicPr>
            <a:picLocks noChangeAspect="1"/>
          </p:cNvPicPr>
          <p:nvPr/>
        </p:nvPicPr>
        <p:blipFill>
          <a:blip r:embed="rId2"/>
          <a:stretch>
            <a:fillRect/>
          </a:stretch>
        </p:blipFill>
        <p:spPr>
          <a:xfrm>
            <a:off x="3399269" y="1689039"/>
            <a:ext cx="5201806" cy="4822989"/>
          </a:xfrm>
          <a:prstGeom prst="rect">
            <a:avLst/>
          </a:prstGeom>
        </p:spPr>
      </p:pic>
    </p:spTree>
    <p:extLst>
      <p:ext uri="{BB962C8B-B14F-4D97-AF65-F5344CB8AC3E}">
        <p14:creationId xmlns:p14="http://schemas.microsoft.com/office/powerpoint/2010/main" val="186952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19B0834-0E6A-4C40-8069-2057A3249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s-CO" sz="3200" dirty="0"/>
              <a:t>Recolección y refinamiento de requisitos</a:t>
            </a:r>
          </a:p>
        </p:txBody>
      </p:sp>
      <p:sp>
        <p:nvSpPr>
          <p:cNvPr id="3" name="Marcador de contenido 2">
            <a:extLst>
              <a:ext uri="{FF2B5EF4-FFF2-40B4-BE49-F238E27FC236}">
                <a16:creationId xmlns:a16="http://schemas.microsoft.com/office/drawing/2014/main" id="{AD856003-FDA9-433F-A716-061158A8CC8A}"/>
              </a:ext>
            </a:extLst>
          </p:cNvPr>
          <p:cNvSpPr>
            <a:spLocks noGrp="1"/>
          </p:cNvSpPr>
          <p:nvPr>
            <p:ph idx="1"/>
          </p:nvPr>
        </p:nvSpPr>
        <p:spPr>
          <a:xfrm>
            <a:off x="643468" y="2638043"/>
            <a:ext cx="3363974" cy="3415623"/>
          </a:xfrm>
        </p:spPr>
        <p:txBody>
          <a:bodyPr>
            <a:normAutofit/>
          </a:bodyPr>
          <a:lstStyle/>
          <a:p>
            <a:pPr marL="0" indent="0">
              <a:buNone/>
            </a:pPr>
            <a:endParaRPr lang="es-CO" sz="2000" dirty="0"/>
          </a:p>
          <a:p>
            <a:pPr marL="0" indent="0">
              <a:buNone/>
            </a:pPr>
            <a:r>
              <a:rPr lang="es-MX" sz="2000" dirty="0"/>
              <a:t>Identificar y documentar los requerimientos del sistema, a partir de los usuarios, clientes o interesados.</a:t>
            </a:r>
            <a:endParaRPr lang="es-CO" sz="2000" dirty="0"/>
          </a:p>
        </p:txBody>
      </p:sp>
      <p:pic>
        <p:nvPicPr>
          <p:cNvPr id="4" name="Imagen 3">
            <a:extLst>
              <a:ext uri="{FF2B5EF4-FFF2-40B4-BE49-F238E27FC236}">
                <a16:creationId xmlns:a16="http://schemas.microsoft.com/office/drawing/2014/main" id="{AB4694B5-F5BE-4147-B053-D2627FAD63D2}"/>
              </a:ext>
            </a:extLst>
          </p:cNvPr>
          <p:cNvPicPr>
            <a:picLocks noChangeAspect="1"/>
          </p:cNvPicPr>
          <p:nvPr/>
        </p:nvPicPr>
        <p:blipFill>
          <a:blip r:embed="rId2"/>
          <a:stretch>
            <a:fillRect/>
          </a:stretch>
        </p:blipFill>
        <p:spPr>
          <a:xfrm>
            <a:off x="5297763" y="996715"/>
            <a:ext cx="6250769" cy="4703703"/>
          </a:xfrm>
          <a:prstGeom prst="rect">
            <a:avLst/>
          </a:prstGeom>
        </p:spPr>
      </p:pic>
    </p:spTree>
    <p:extLst>
      <p:ext uri="{BB962C8B-B14F-4D97-AF65-F5344CB8AC3E}">
        <p14:creationId xmlns:p14="http://schemas.microsoft.com/office/powerpoint/2010/main" val="39039575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0D285B1-E357-40E0-954A-325DDA61A4A7}"/>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3200" kern="1200" dirty="0">
                <a:solidFill>
                  <a:schemeClr val="tx1"/>
                </a:solidFill>
                <a:latin typeface="+mj-lt"/>
                <a:ea typeface="+mj-ea"/>
                <a:cs typeface="+mj-cs"/>
              </a:rPr>
              <a:t>Modelado</a:t>
            </a:r>
            <a:r>
              <a:rPr lang="en-US" sz="3200" dirty="0"/>
              <a:t> o </a:t>
            </a:r>
            <a:r>
              <a:rPr lang="en-US" sz="3200" kern="1200" dirty="0">
                <a:solidFill>
                  <a:schemeClr val="tx1"/>
                </a:solidFill>
                <a:latin typeface="+mj-lt"/>
                <a:ea typeface="+mj-ea"/>
                <a:cs typeface="+mj-cs"/>
              </a:rPr>
              <a:t>diseño rápido</a:t>
            </a:r>
          </a:p>
        </p:txBody>
      </p:sp>
      <p:sp>
        <p:nvSpPr>
          <p:cNvPr id="5" name="Título 1">
            <a:extLst>
              <a:ext uri="{FF2B5EF4-FFF2-40B4-BE49-F238E27FC236}">
                <a16:creationId xmlns:a16="http://schemas.microsoft.com/office/drawing/2014/main" id="{29F764A9-7324-4D5C-B061-3C54D6DD4293}"/>
              </a:ext>
            </a:extLst>
          </p:cNvPr>
          <p:cNvSpPr txBox="1">
            <a:spLocks/>
          </p:cNvSpPr>
          <p:nvPr/>
        </p:nvSpPr>
        <p:spPr>
          <a:xfrm>
            <a:off x="643468" y="2638043"/>
            <a:ext cx="3363974" cy="3415623"/>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dirty="0">
                <a:latin typeface="+mn-lt"/>
                <a:ea typeface="+mn-ea"/>
                <a:cs typeface="+mn-cs"/>
              </a:rPr>
              <a:t>Después de que se haya revisado la representación de los requerimientos, se crea un conjunto de especificaciones de diseño para el prototipo.</a:t>
            </a:r>
          </a:p>
        </p:txBody>
      </p:sp>
      <p:pic>
        <p:nvPicPr>
          <p:cNvPr id="4" name="Marcador de contenido 3">
            <a:extLst>
              <a:ext uri="{FF2B5EF4-FFF2-40B4-BE49-F238E27FC236}">
                <a16:creationId xmlns:a16="http://schemas.microsoft.com/office/drawing/2014/main" id="{EF97A70D-8A3E-4A4C-BAD2-24028510AC4D}"/>
              </a:ext>
            </a:extLst>
          </p:cNvPr>
          <p:cNvPicPr>
            <a:picLocks noGrp="1" noChangeAspect="1"/>
          </p:cNvPicPr>
          <p:nvPr>
            <p:ph idx="1"/>
          </p:nvPr>
        </p:nvPicPr>
        <p:blipFill>
          <a:blip r:embed="rId2"/>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224226168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F2E2413-867C-407C-9C26-6EA91D9E5348}"/>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s-CO" sz="3200" dirty="0"/>
              <a:t>Construcción del Prototipo </a:t>
            </a:r>
          </a:p>
        </p:txBody>
      </p:sp>
      <p:sp>
        <p:nvSpPr>
          <p:cNvPr id="3" name="Marcador de contenido 2">
            <a:extLst>
              <a:ext uri="{FF2B5EF4-FFF2-40B4-BE49-F238E27FC236}">
                <a16:creationId xmlns:a16="http://schemas.microsoft.com/office/drawing/2014/main" id="{5B1224B3-64C1-4024-B502-0321C619E742}"/>
              </a:ext>
            </a:extLst>
          </p:cNvPr>
          <p:cNvSpPr>
            <a:spLocks noGrp="1"/>
          </p:cNvSpPr>
          <p:nvPr>
            <p:ph idx="1"/>
          </p:nvPr>
        </p:nvSpPr>
        <p:spPr>
          <a:xfrm>
            <a:off x="643468" y="2638044"/>
            <a:ext cx="3363974" cy="2953132"/>
          </a:xfrm>
        </p:spPr>
        <p:txBody>
          <a:bodyPr>
            <a:normAutofit/>
          </a:bodyPr>
          <a:lstStyle/>
          <a:p>
            <a:pPr marL="0" indent="0">
              <a:buNone/>
            </a:pPr>
            <a:r>
              <a:rPr lang="es-MX" sz="2000" dirty="0"/>
              <a:t>El software del prototipo se crea, prueba y se corrigen Idealmente todos los posibles errores, se usa para crear el prototipo de una forma rápida y se determina si un prototipo es funcional o no</a:t>
            </a:r>
          </a:p>
          <a:p>
            <a:pPr marL="0" indent="0">
              <a:buNone/>
            </a:pPr>
            <a:endParaRPr lang="es-CO" sz="2000" dirty="0"/>
          </a:p>
        </p:txBody>
      </p:sp>
      <p:pic>
        <p:nvPicPr>
          <p:cNvPr id="4" name="Imagen 3">
            <a:extLst>
              <a:ext uri="{FF2B5EF4-FFF2-40B4-BE49-F238E27FC236}">
                <a16:creationId xmlns:a16="http://schemas.microsoft.com/office/drawing/2014/main" id="{9702698B-BED7-4604-A742-8E7F88FDE98F}"/>
              </a:ext>
            </a:extLst>
          </p:cNvPr>
          <p:cNvPicPr>
            <a:picLocks noChangeAspect="1"/>
          </p:cNvPicPr>
          <p:nvPr/>
        </p:nvPicPr>
        <p:blipFill>
          <a:blip r:embed="rId2"/>
          <a:stretch>
            <a:fillRect/>
          </a:stretch>
        </p:blipFill>
        <p:spPr>
          <a:xfrm>
            <a:off x="5002488" y="623392"/>
            <a:ext cx="6905146" cy="5316962"/>
          </a:xfrm>
          <a:prstGeom prst="rect">
            <a:avLst/>
          </a:prstGeom>
        </p:spPr>
      </p:pic>
    </p:spTree>
    <p:extLst>
      <p:ext uri="{BB962C8B-B14F-4D97-AF65-F5344CB8AC3E}">
        <p14:creationId xmlns:p14="http://schemas.microsoft.com/office/powerpoint/2010/main" val="344199486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ED9551C-70DA-454E-A198-18151978BF01}"/>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s-MX" sz="2800"/>
              <a:t>Desarrollo, evaluación del prototipo por el cliente </a:t>
            </a:r>
            <a:endParaRPr lang="es-CO" sz="2800"/>
          </a:p>
        </p:txBody>
      </p:sp>
      <p:sp>
        <p:nvSpPr>
          <p:cNvPr id="3" name="Marcador de contenido 2">
            <a:extLst>
              <a:ext uri="{FF2B5EF4-FFF2-40B4-BE49-F238E27FC236}">
                <a16:creationId xmlns:a16="http://schemas.microsoft.com/office/drawing/2014/main" id="{769F6A23-6C05-441A-9B05-B04AA2D64BAB}"/>
              </a:ext>
            </a:extLst>
          </p:cNvPr>
          <p:cNvSpPr>
            <a:spLocks noGrp="1"/>
          </p:cNvSpPr>
          <p:nvPr>
            <p:ph idx="1"/>
          </p:nvPr>
        </p:nvSpPr>
        <p:spPr>
          <a:xfrm>
            <a:off x="643468" y="2638043"/>
            <a:ext cx="3363974" cy="3415623"/>
          </a:xfrm>
        </p:spPr>
        <p:txBody>
          <a:bodyPr>
            <a:normAutofit/>
          </a:bodyPr>
          <a:lstStyle/>
          <a:p>
            <a:pPr marL="0" indent="0">
              <a:buNone/>
            </a:pPr>
            <a:r>
              <a:rPr lang="es-MX" sz="1700" dirty="0"/>
              <a:t>Una vez que el prototipo ha sido probado, se presenta al cliente, el cual sugiere modificaciones. Este paso es el núcleo del método de construcción de prototipo. Es aquí donde el cliente puede examinar los requerimientos del programa y sugerir cambios.</a:t>
            </a:r>
            <a:endParaRPr lang="es-CO" sz="1700" dirty="0"/>
          </a:p>
        </p:txBody>
      </p:sp>
      <p:pic>
        <p:nvPicPr>
          <p:cNvPr id="4" name="Imagen 3">
            <a:extLst>
              <a:ext uri="{FF2B5EF4-FFF2-40B4-BE49-F238E27FC236}">
                <a16:creationId xmlns:a16="http://schemas.microsoft.com/office/drawing/2014/main" id="{F3E24EA8-331F-438B-B730-18BC3CBDBFD9}"/>
              </a:ext>
            </a:extLst>
          </p:cNvPr>
          <p:cNvPicPr>
            <a:picLocks noChangeAspect="1"/>
          </p:cNvPicPr>
          <p:nvPr/>
        </p:nvPicPr>
        <p:blipFill>
          <a:blip r:embed="rId2"/>
          <a:stretch>
            <a:fillRect/>
          </a:stretch>
        </p:blipFill>
        <p:spPr>
          <a:xfrm>
            <a:off x="5087431" y="72194"/>
            <a:ext cx="4847143" cy="2956757"/>
          </a:xfrm>
          <a:prstGeom prst="rect">
            <a:avLst/>
          </a:prstGeom>
        </p:spPr>
      </p:pic>
      <p:pic>
        <p:nvPicPr>
          <p:cNvPr id="5" name="Imagen 4">
            <a:extLst>
              <a:ext uri="{FF2B5EF4-FFF2-40B4-BE49-F238E27FC236}">
                <a16:creationId xmlns:a16="http://schemas.microsoft.com/office/drawing/2014/main" id="{29E60BAB-E041-4219-A205-3A42531D2D16}"/>
              </a:ext>
            </a:extLst>
          </p:cNvPr>
          <p:cNvPicPr>
            <a:picLocks noChangeAspect="1"/>
          </p:cNvPicPr>
          <p:nvPr/>
        </p:nvPicPr>
        <p:blipFill>
          <a:blip r:embed="rId3"/>
          <a:stretch>
            <a:fillRect/>
          </a:stretch>
        </p:blipFill>
        <p:spPr>
          <a:xfrm>
            <a:off x="6299235" y="3312360"/>
            <a:ext cx="5645115" cy="3227507"/>
          </a:xfrm>
          <a:prstGeom prst="rect">
            <a:avLst/>
          </a:prstGeom>
        </p:spPr>
      </p:pic>
    </p:spTree>
    <p:extLst>
      <p:ext uri="{BB962C8B-B14F-4D97-AF65-F5344CB8AC3E}">
        <p14:creationId xmlns:p14="http://schemas.microsoft.com/office/powerpoint/2010/main" val="392912869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Words>
  <Application>Microsoft Office PowerPoint</Application>
  <PresentationFormat>Panorámica</PresentationFormat>
  <Paragraphs>64</Paragraphs>
  <Slides>18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vt:i4>
      </vt:variant>
    </vt:vector>
  </HeadingPairs>
  <TitlesOfParts>
    <vt:vector size="22" baseType="lpstr">
      <vt:lpstr>Arial</vt:lpstr>
      <vt:lpstr>Calibri</vt:lpstr>
      <vt:lpstr>Calibri Light</vt:lpstr>
      <vt:lpstr>Tema de Office</vt:lpstr>
      <vt:lpstr>METODOLOGÍA DE PROTOTIPO</vt:lpstr>
      <vt:lpstr>¿En qué se basa la metodología de prototipos?</vt:lpstr>
      <vt:lpstr>Presentación de PowerPoint</vt:lpstr>
      <vt:lpstr>Presentación de PowerPoint</vt:lpstr>
      <vt:lpstr>Etapas para la elaboración del Modelo de Prototipo</vt:lpstr>
      <vt:lpstr>Recolección y refinamiento de requisitos</vt:lpstr>
      <vt:lpstr>Modelado o diseño rápido</vt:lpstr>
      <vt:lpstr>Construcción del Prototipo </vt:lpstr>
      <vt:lpstr>Desarrollo, evaluación del prototipo por el cliente </vt:lpstr>
      <vt:lpstr>Refinamiento del prototipo </vt:lpstr>
      <vt:lpstr>Producto de ingeniería </vt:lpstr>
      <vt:lpstr>Tipos de Modelo de Prototipos</vt:lpstr>
      <vt:lpstr>Tipos de Prototipos</vt:lpstr>
      <vt:lpstr>Presentación de PowerPoint</vt:lpstr>
      <vt:lpstr>Herramientas que usamos para el trabajo colaborativo</vt:lpstr>
      <vt:lpstr>Nuestra Experiencia</vt:lpstr>
      <vt:lpstr>Gracias por ver nuestra presentación</vt:lpstr>
      <vt:lpstr>Referencias: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METODOLOGÍA DE PROTOTIPO</dc:title>
  <dc:creator>Adriana Camila Diaz Ballestas</dc:creator>
  <cp:lastModifiedBy>Adriana Camila Diaz Ballestas</cp:lastModifiedBy>
  <cp:revision>1</cp:revision>
  <dcterms:created xsi:type="dcterms:W3CDTF">2020-04-21T05:59:51Z</dcterms:created>
  <dcterms:modified xsi:type="dcterms:W3CDTF">2020-04-21T06:01:44Z</dcterms:modified>
</cp:coreProperties>
</file>